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63" r:id="rId2"/>
    <p:sldId id="337" r:id="rId3"/>
    <p:sldId id="341" r:id="rId4"/>
    <p:sldId id="322" r:id="rId5"/>
    <p:sldId id="324" r:id="rId6"/>
    <p:sldId id="325" r:id="rId7"/>
    <p:sldId id="270" r:id="rId8"/>
    <p:sldId id="257" r:id="rId9"/>
    <p:sldId id="326" r:id="rId10"/>
    <p:sldId id="327" r:id="rId11"/>
    <p:sldId id="329" r:id="rId12"/>
    <p:sldId id="330" r:id="rId13"/>
    <p:sldId id="262" r:id="rId14"/>
    <p:sldId id="276" r:id="rId15"/>
    <p:sldId id="286" r:id="rId16"/>
    <p:sldId id="292" r:id="rId17"/>
    <p:sldId id="342" r:id="rId18"/>
    <p:sldId id="344" r:id="rId19"/>
    <p:sldId id="278" r:id="rId20"/>
    <p:sldId id="290" r:id="rId21"/>
    <p:sldId id="345" r:id="rId22"/>
    <p:sldId id="343" r:id="rId23"/>
    <p:sldId id="279" r:id="rId24"/>
    <p:sldId id="293" r:id="rId25"/>
    <p:sldId id="287" r:id="rId26"/>
    <p:sldId id="298" r:id="rId27"/>
    <p:sldId id="331" r:id="rId28"/>
    <p:sldId id="334" r:id="rId29"/>
    <p:sldId id="335" r:id="rId30"/>
    <p:sldId id="333" r:id="rId31"/>
    <p:sldId id="332" r:id="rId32"/>
    <p:sldId id="336" r:id="rId33"/>
    <p:sldId id="295" r:id="rId34"/>
    <p:sldId id="346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1A82"/>
    <a:srgbClr val="632B8D"/>
    <a:srgbClr val="00518E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3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A163146-F596-4C1A-BEE7-CF31834B40BD}" type="datetimeFigureOut">
              <a:rPr lang="ru-RU"/>
              <a:pPr>
                <a:defRPr/>
              </a:pPr>
              <a:t>25.02.2015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4290A03-A8EC-4674-9D37-D9E2ACA7AE8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5B6414-8F25-4C18-A18F-7E9897B2841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/>
          </a:p>
        </p:txBody>
      </p:sp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xfrm>
            <a:off x="685800" y="4341813"/>
            <a:ext cx="5486400" cy="4116387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6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5A3D1D3-B265-4CEB-9641-A491D5993B38}" type="slidenum">
              <a:rPr lang="ru-RU" sz="1200">
                <a:latin typeface="Calibri" pitchFamily="34" charset="0"/>
              </a:rPr>
              <a:pPr algn="r"/>
              <a:t>5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7D3D87-937D-4B63-994C-A47F18BE1C8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/>
          </a:p>
        </p:txBody>
      </p:sp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xfrm>
            <a:off x="685800" y="4341813"/>
            <a:ext cx="5486400" cy="4116387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8934915-22EC-49C7-9B75-1F8DA6A36839}" type="slidenum">
              <a:rPr lang="ru-RU" sz="1200">
                <a:latin typeface="Calibri" pitchFamily="34" charset="0"/>
              </a:rPr>
              <a:pPr algn="r"/>
              <a:t>6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96E071-7A5C-4A2C-9705-5DFBE4F3EB9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xfrm>
            <a:off x="685800" y="4341813"/>
            <a:ext cx="5486400" cy="4116387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E18296C-F94A-4BED-9438-3BCBD75A3B2E}" type="slidenum">
              <a:rPr lang="ru-RU" sz="1200">
                <a:latin typeface="Calibri" pitchFamily="34" charset="0"/>
              </a:rPr>
              <a:pPr algn="r"/>
              <a:t>7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0C95D-1386-4899-B135-9853DBD5E0BE}" type="datetimeFigureOut">
              <a:rPr lang="ru-RU"/>
              <a:pPr>
                <a:defRPr/>
              </a:pPr>
              <a:t>25.02.2015</a:t>
            </a:fld>
            <a:endParaRPr lang="ru-RU" dirty="0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F78BB-EE78-4089-87F8-80DD5B69137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2D0BC-3105-449C-A49F-19C9A84EAB4D}" type="datetimeFigureOut">
              <a:rPr lang="ru-RU"/>
              <a:pPr>
                <a:defRPr/>
              </a:pPr>
              <a:t>25.02.2015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E110A-850E-4F8B-AFAD-359DADA8F3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3F22A-2D29-42D6-99C6-4A2464FB1A9E}" type="datetimeFigureOut">
              <a:rPr lang="ru-RU"/>
              <a:pPr>
                <a:defRPr/>
              </a:pPr>
              <a:t>25.02.2015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177D3-2895-4224-8616-3B5EAE3F290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AA6DD-979E-4F4F-B1D6-C6EAC6B1D6A3}" type="datetimeFigureOut">
              <a:rPr lang="ru-RU"/>
              <a:pPr>
                <a:defRPr/>
              </a:pPr>
              <a:t>25.02.2015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BE2A3-18AA-4D03-BCCE-886F98E7D74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36F4A-A217-401D-9752-A3F7C566DD2B}" type="datetimeFigureOut">
              <a:rPr lang="ru-RU"/>
              <a:pPr>
                <a:defRPr/>
              </a:pPr>
              <a:t>25.02.2015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76536-308C-4BFA-A5BF-70906158BC6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AA210-1FEB-471F-9E29-727E95BB2F6D}" type="datetimeFigureOut">
              <a:rPr lang="ru-RU"/>
              <a:pPr>
                <a:defRPr/>
              </a:pPr>
              <a:t>25.02.2015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236EA-AA91-4160-B337-589AEDFFA8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ED38C-1E43-4BBD-B347-3985BB462196}" type="datetimeFigureOut">
              <a:rPr lang="ru-RU"/>
              <a:pPr>
                <a:defRPr/>
              </a:pPr>
              <a:t>25.02.2015</a:t>
            </a:fld>
            <a:endParaRPr lang="ru-RU" dirty="0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32544-DF18-48E2-8B21-423D0E1B03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543AC-645F-4089-BECB-6EFAC906536D}" type="datetimeFigureOut">
              <a:rPr lang="ru-RU"/>
              <a:pPr>
                <a:defRPr/>
              </a:pPr>
              <a:t>25.02.2015</a:t>
            </a:fld>
            <a:endParaRPr lang="ru-RU" dirty="0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A5C78-0E6C-4080-B11F-F47AE1B5A95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FF0FC-2D09-47BD-AF4D-791FEDCB351A}" type="datetimeFigureOut">
              <a:rPr lang="ru-RU"/>
              <a:pPr>
                <a:defRPr/>
              </a:pPr>
              <a:t>25.02.2015</a:t>
            </a:fld>
            <a:endParaRPr lang="ru-RU" dirty="0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34E93-0629-4F25-B63C-465B08028C6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579F1-C04C-47F2-80E2-E18FED46756C}" type="datetimeFigureOut">
              <a:rPr lang="ru-RU"/>
              <a:pPr>
                <a:defRPr/>
              </a:pPr>
              <a:t>25.02.2015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7F10C-141A-4B18-92FB-9E6FD6744E0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4F43B-E052-4BD0-B2F9-707ABF819BD2}" type="datetimeFigureOut">
              <a:rPr lang="ru-RU"/>
              <a:pPr>
                <a:defRPr/>
              </a:pPr>
              <a:t>25.02.2015</a:t>
            </a:fld>
            <a:endParaRPr lang="ru-RU" dirty="0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08E699-8A26-4235-8D1D-A5F441E2044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139B749-E1EB-42AC-9EA7-9915B6FD1C64}" type="datetimeFigureOut">
              <a:rPr lang="ru-RU"/>
              <a:pPr>
                <a:defRPr/>
              </a:pPr>
              <a:t>25.02.2015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71E14DE-16F3-4DFC-BAA9-C69E6B99D48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4" r:id="rId2"/>
    <p:sldLayoutId id="214748367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4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A04DA3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A04DA3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C4652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611188" y="1557338"/>
            <a:ext cx="7929562" cy="4967287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600" b="1">
                <a:solidFill>
                  <a:srgbClr val="FFFF00"/>
                </a:solidFill>
                <a:latin typeface="Arial" charset="0"/>
              </a:rPr>
              <a:t>Формирование креативного поля муниципальных инновационных площадок</a:t>
            </a:r>
          </a:p>
          <a:p>
            <a:pPr algn="ctr"/>
            <a:endParaRPr lang="ru-RU" sz="2600" b="1">
              <a:solidFill>
                <a:srgbClr val="FFFF00"/>
              </a:solidFill>
              <a:latin typeface="Arial" charset="0"/>
            </a:endParaRPr>
          </a:p>
          <a:p>
            <a:pPr algn="ctr"/>
            <a:endParaRPr lang="ru-RU" b="1" i="1">
              <a:solidFill>
                <a:srgbClr val="FFFF00"/>
              </a:solidFill>
              <a:latin typeface="Arial" charset="0"/>
            </a:endParaRPr>
          </a:p>
          <a:p>
            <a:pPr algn="ctr"/>
            <a:r>
              <a:rPr lang="ru-RU" sz="2000" b="1" i="1">
                <a:solidFill>
                  <a:srgbClr val="FFFF00"/>
                </a:solidFill>
                <a:latin typeface="Arial" charset="0"/>
              </a:rPr>
              <a:t>Кандидат педагогических наук, </a:t>
            </a:r>
          </a:p>
          <a:p>
            <a:pPr algn="ctr"/>
            <a:r>
              <a:rPr lang="ru-RU" sz="2000" b="1" i="1">
                <a:solidFill>
                  <a:srgbClr val="FFFF00"/>
                </a:solidFill>
                <a:latin typeface="Arial" charset="0"/>
              </a:rPr>
              <a:t>ст. научный сотрудник Пирожкова О.Б.</a:t>
            </a:r>
          </a:p>
          <a:p>
            <a:pPr algn="ctr"/>
            <a:endParaRPr lang="ru-RU" sz="2000" b="1" i="1">
              <a:solidFill>
                <a:srgbClr val="FFFF00"/>
              </a:solidFill>
              <a:latin typeface="Arial" charset="0"/>
            </a:endParaRPr>
          </a:p>
          <a:p>
            <a:pPr algn="ctr"/>
            <a:r>
              <a:rPr lang="ru-RU" sz="2000" b="1" i="1">
                <a:solidFill>
                  <a:srgbClr val="FFFF00"/>
                </a:solidFill>
                <a:latin typeface="Arial" charset="0"/>
              </a:rPr>
              <a:t>Вебинар</a:t>
            </a:r>
          </a:p>
          <a:p>
            <a:pPr algn="ctr"/>
            <a:r>
              <a:rPr lang="ru-RU" sz="2000" b="1" i="1">
                <a:solidFill>
                  <a:srgbClr val="FFFF00"/>
                </a:solidFill>
                <a:latin typeface="Arial" charset="0"/>
              </a:rPr>
              <a:t>Февраль 2015г</a:t>
            </a:r>
            <a:r>
              <a:rPr lang="ru-RU" b="1" i="1">
                <a:solidFill>
                  <a:srgbClr val="FFFF00"/>
                </a:solidFill>
                <a:latin typeface="Arial" charset="0"/>
              </a:rPr>
              <a:t>.</a:t>
            </a:r>
          </a:p>
          <a:p>
            <a:pPr algn="ctr"/>
            <a:endParaRPr lang="ru-RU" sz="2400" b="1" i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25" y="571500"/>
            <a:ext cx="7786688" cy="85725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tx1"/>
                </a:solidFill>
              </a:rPr>
              <a:t>Краснодарский краевой институт дополнительного профессионального педагогического образования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2-конечная звезда 1"/>
          <p:cNvSpPr/>
          <p:nvPr/>
        </p:nvSpPr>
        <p:spPr>
          <a:xfrm>
            <a:off x="1214438" y="928688"/>
            <a:ext cx="6786562" cy="2286000"/>
          </a:xfrm>
          <a:prstGeom prst="star1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Пространственно-семантический компонент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1563" y="3643313"/>
            <a:ext cx="6929437" cy="18573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- </a:t>
            </a:r>
            <a:r>
              <a:rPr lang="ru-RU" sz="2400" b="1" dirty="0">
                <a:solidFill>
                  <a:schemeClr val="tx1"/>
                </a:solidFill>
              </a:rPr>
              <a:t>архитектурно-эстетическая организация жизненного пространства школьников;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- символическое пространство школы (различные символы – герб, гимн, традиции, настенная информация и др.)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2-конечная звезда 1"/>
          <p:cNvSpPr/>
          <p:nvPr/>
        </p:nvSpPr>
        <p:spPr>
          <a:xfrm>
            <a:off x="1143000" y="785813"/>
            <a:ext cx="6786563" cy="2286000"/>
          </a:xfrm>
          <a:prstGeom prst="star12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Содержательно-методический компонент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14375" y="3071813"/>
            <a:ext cx="7715250" cy="33575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265113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- </a:t>
            </a:r>
            <a:r>
              <a:rPr lang="ru-RU" sz="2300" b="1" dirty="0">
                <a:solidFill>
                  <a:schemeClr val="tx1"/>
                </a:solidFill>
              </a:rPr>
              <a:t>содержательная сфера (концепции обучения и воспитания, образовательные и учебные программы, учебный план, учебники и учебные пособия и др.);</a:t>
            </a:r>
          </a:p>
          <a:p>
            <a:pPr indent="265113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300" b="1" dirty="0">
                <a:solidFill>
                  <a:schemeClr val="tx1"/>
                </a:solidFill>
              </a:rPr>
              <a:t>- формы и методы организации учебного процесса (формы организации обучения, ученические исследовательские общества, структура школьного и классного самоуправления и др.).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2-конечная звезда 1"/>
          <p:cNvSpPr/>
          <p:nvPr/>
        </p:nvSpPr>
        <p:spPr>
          <a:xfrm>
            <a:off x="1285875" y="714375"/>
            <a:ext cx="6786563" cy="2286000"/>
          </a:xfrm>
          <a:prstGeom prst="star12">
            <a:avLst/>
          </a:prstGeom>
          <a:solidFill>
            <a:srgbClr val="B61A8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Коммуникативно-организационный компонент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14375" y="3000375"/>
            <a:ext cx="7643813" cy="3429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tabLst>
                <a:tab pos="442913" algn="l"/>
              </a:tabLst>
              <a:defRPr/>
            </a:pPr>
            <a:r>
              <a:rPr lang="ru-RU" sz="2400" b="1" dirty="0">
                <a:solidFill>
                  <a:schemeClr val="tx1"/>
                </a:solidFill>
                <a:cs typeface="Times New Roman" pitchFamily="18" charset="0"/>
              </a:rPr>
              <a:t>-  особенности субъектов образовательной среды;</a:t>
            </a:r>
          </a:p>
          <a:p>
            <a:pPr indent="354013" algn="just" fontAlgn="auto">
              <a:spcBef>
                <a:spcPts val="0"/>
              </a:spcBef>
              <a:spcAft>
                <a:spcPts val="0"/>
              </a:spcAft>
              <a:buFontTx/>
              <a:buChar char="-"/>
              <a:tabLst>
                <a:tab pos="442913" algn="l"/>
              </a:tabLst>
              <a:defRPr/>
            </a:pPr>
            <a:r>
              <a:rPr lang="ru-RU" sz="2400" b="1" dirty="0">
                <a:solidFill>
                  <a:schemeClr val="tx1"/>
                </a:solidFill>
                <a:cs typeface="Times New Roman" pitchFamily="18" charset="0"/>
              </a:rPr>
              <a:t>коммуникативная сфера (стиль общения и преподавания, принятая форма одежды,  пространственная и социальная плотность среди субъектов образования и др.);</a:t>
            </a:r>
          </a:p>
          <a:p>
            <a:pPr indent="354013" algn="just" fontAlgn="auto">
              <a:spcBef>
                <a:spcPts val="0"/>
              </a:spcBef>
              <a:spcAft>
                <a:spcPts val="0"/>
              </a:spcAft>
              <a:buFontTx/>
              <a:buChar char="-"/>
              <a:tabLst>
                <a:tab pos="442913" algn="l"/>
              </a:tabLst>
              <a:defRPr/>
            </a:pPr>
            <a:r>
              <a:rPr lang="ru-RU" sz="2400" b="1" dirty="0">
                <a:solidFill>
                  <a:schemeClr val="tx1"/>
                </a:solidFill>
                <a:cs typeface="Times New Roman" pitchFamily="18" charset="0"/>
              </a:rPr>
              <a:t>организационные условия (особенности  управленческой культуры, наличие творческих групп и др.)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806450" y="1619250"/>
            <a:ext cx="8051800" cy="4978400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ru-RU" dirty="0" smtClean="0">
              <a:solidFill>
                <a:srgbClr val="123461"/>
              </a:solidFill>
              <a:latin typeface="Cambria" pitchFamily="18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4000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Cambria" pitchFamily="18" charset="0"/>
              </a:rPr>
              <a:t>ФГОС открывает возможности строить: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ru-RU" sz="2400" b="1" dirty="0" smtClean="0">
                <a:solidFill>
                  <a:srgbClr val="0000CC"/>
                </a:solidFill>
                <a:latin typeface="Cambria" pitchFamily="18" charset="0"/>
              </a:rPr>
              <a:t>Школу</a:t>
            </a:r>
            <a:r>
              <a:rPr lang="ru-RU" sz="2400" dirty="0" smtClean="0">
                <a:solidFill>
                  <a:srgbClr val="0000CC"/>
                </a:solidFill>
                <a:latin typeface="Cambria" pitchFamily="18" charset="0"/>
              </a:rPr>
              <a:t> понимания, </a:t>
            </a:r>
            <a:r>
              <a:rPr lang="ru-RU" sz="2400" dirty="0" err="1" smtClean="0">
                <a:solidFill>
                  <a:srgbClr val="0000CC"/>
                </a:solidFill>
                <a:latin typeface="Cambria" pitchFamily="18" charset="0"/>
              </a:rPr>
              <a:t>деятельностной</a:t>
            </a:r>
            <a:r>
              <a:rPr lang="ru-RU" sz="2400" dirty="0" smtClean="0">
                <a:solidFill>
                  <a:srgbClr val="0000CC"/>
                </a:solidFill>
                <a:latin typeface="Cambria" pitchFamily="18" charset="0"/>
              </a:rPr>
              <a:t> педагогики, диалога культур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ru-RU" sz="2400" b="1" dirty="0" smtClean="0">
                <a:solidFill>
                  <a:srgbClr val="0000CC"/>
                </a:solidFill>
                <a:latin typeface="Cambria" pitchFamily="18" charset="0"/>
              </a:rPr>
              <a:t>Школу </a:t>
            </a:r>
            <a:r>
              <a:rPr lang="ru-RU" sz="2400" dirty="0" smtClean="0">
                <a:solidFill>
                  <a:srgbClr val="0000CC"/>
                </a:solidFill>
                <a:latin typeface="Cambria" pitchFamily="18" charset="0"/>
              </a:rPr>
              <a:t>развития мотивов 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ru-RU" sz="2400" b="1" dirty="0" smtClean="0">
                <a:solidFill>
                  <a:srgbClr val="0000CC"/>
                </a:solidFill>
                <a:latin typeface="Cambria" pitchFamily="18" charset="0"/>
              </a:rPr>
              <a:t>Школу</a:t>
            </a:r>
            <a:r>
              <a:rPr lang="ru-RU" sz="2400" dirty="0" smtClean="0">
                <a:solidFill>
                  <a:srgbClr val="0000CC"/>
                </a:solidFill>
                <a:latin typeface="Cambria" pitchFamily="18" charset="0"/>
              </a:rPr>
              <a:t>  жизненных задач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ru-RU" sz="2400" b="1" dirty="0" smtClean="0">
                <a:solidFill>
                  <a:srgbClr val="0000CC"/>
                </a:solidFill>
                <a:latin typeface="Cambria" pitchFamily="18" charset="0"/>
              </a:rPr>
              <a:t>Школу</a:t>
            </a:r>
            <a:r>
              <a:rPr lang="ru-RU" sz="2400" dirty="0" smtClean="0">
                <a:solidFill>
                  <a:srgbClr val="0000CC"/>
                </a:solidFill>
                <a:latin typeface="Cambria" pitchFamily="18" charset="0"/>
              </a:rPr>
              <a:t> формирования мировоззренческой картины мира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ru-RU" sz="2400" b="1" dirty="0" smtClean="0">
                <a:solidFill>
                  <a:srgbClr val="0000CC"/>
                </a:solidFill>
                <a:latin typeface="Cambria" pitchFamily="18" charset="0"/>
              </a:rPr>
              <a:t>Школу</a:t>
            </a:r>
            <a:r>
              <a:rPr lang="ru-RU" sz="2400" dirty="0" smtClean="0">
                <a:solidFill>
                  <a:srgbClr val="0000CC"/>
                </a:solidFill>
                <a:latin typeface="Cambria" pitchFamily="18" charset="0"/>
              </a:rPr>
              <a:t> диагностики развития успехов личности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ru-RU" sz="2400" b="1" dirty="0" smtClean="0">
                <a:solidFill>
                  <a:srgbClr val="0000CC"/>
                </a:solidFill>
                <a:latin typeface="Cambria" pitchFamily="18" charset="0"/>
              </a:rPr>
              <a:t>Школу </a:t>
            </a:r>
            <a:r>
              <a:rPr lang="ru-RU" sz="2400" dirty="0" smtClean="0">
                <a:solidFill>
                  <a:srgbClr val="0000CC"/>
                </a:solidFill>
                <a:latin typeface="Cambria" pitchFamily="18" charset="0"/>
              </a:rPr>
              <a:t>позитивной социализации личности</a:t>
            </a:r>
            <a:endParaRPr lang="en-US" sz="2400" dirty="0" smtClean="0">
              <a:solidFill>
                <a:srgbClr val="0000CC"/>
              </a:solidFill>
              <a:latin typeface="Cambria" pitchFamily="18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ru-RU" sz="2400" b="1" dirty="0" smtClean="0">
                <a:solidFill>
                  <a:srgbClr val="0000CC"/>
                </a:solidFill>
                <a:latin typeface="Cambria" pitchFamily="18" charset="0"/>
              </a:rPr>
              <a:t>Школу</a:t>
            </a:r>
            <a:r>
              <a:rPr lang="ru-RU" sz="2400" dirty="0" smtClean="0">
                <a:solidFill>
                  <a:srgbClr val="0000CC"/>
                </a:solidFill>
                <a:latin typeface="Cambria" pitchFamily="18" charset="0"/>
              </a:rPr>
              <a:t> – зону ближайшего развития российского общества</a:t>
            </a:r>
          </a:p>
          <a:p>
            <a:pPr marL="274320" indent="-274320" algn="r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2400" b="1" dirty="0" smtClean="0">
                <a:solidFill>
                  <a:srgbClr val="0000CC"/>
                </a:solidFill>
                <a:latin typeface="Cambria" pitchFamily="18" charset="0"/>
              </a:rPr>
              <a:t>А.Г. </a:t>
            </a:r>
            <a:r>
              <a:rPr lang="ru-RU" sz="2400" b="1" dirty="0" err="1" smtClean="0">
                <a:solidFill>
                  <a:srgbClr val="0000CC"/>
                </a:solidFill>
                <a:latin typeface="Cambria" pitchFamily="18" charset="0"/>
              </a:rPr>
              <a:t>Асмолов</a:t>
            </a:r>
            <a:endParaRPr lang="ru-RU" sz="2400" b="1" dirty="0" smtClean="0">
              <a:solidFill>
                <a:srgbClr val="0000CC"/>
              </a:solidFill>
              <a:latin typeface="Cambria" pitchFamily="18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ru-RU" sz="2400" dirty="0" smtClean="0">
              <a:solidFill>
                <a:srgbClr val="0000CC"/>
              </a:solidFill>
              <a:latin typeface="Cambria" pitchFamily="18" charset="0"/>
            </a:endParaRPr>
          </a:p>
        </p:txBody>
      </p:sp>
      <p:sp>
        <p:nvSpPr>
          <p:cNvPr id="29698" name="TextBox 1"/>
          <p:cNvSpPr txBox="1">
            <a:spLocks noChangeArrowheads="1"/>
          </p:cNvSpPr>
          <p:nvPr/>
        </p:nvSpPr>
        <p:spPr bwMode="auto">
          <a:xfrm>
            <a:off x="819150" y="407988"/>
            <a:ext cx="8077200" cy="1200150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chemeClr val="bg1"/>
                </a:solidFill>
                <a:latin typeface="Cambria Math" pitchFamily="18" charset="0"/>
              </a:rPr>
              <a:t>ФГОС – «конституция»  развития школы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333375"/>
            <a:ext cx="8229600" cy="5797550"/>
          </a:xfrm>
        </p:spPr>
        <p:txBody>
          <a:bodyPr>
            <a:normAutofit/>
          </a:bodyPr>
          <a:lstStyle/>
          <a:p>
            <a:pPr marL="0" indent="363538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2800" dirty="0" smtClean="0">
              <a:solidFill>
                <a:schemeClr val="hlink"/>
              </a:solidFill>
            </a:endParaRPr>
          </a:p>
          <a:p>
            <a:pPr marL="0" indent="363538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2800" dirty="0" smtClean="0">
              <a:solidFill>
                <a:schemeClr val="hlink"/>
              </a:solidFill>
            </a:endParaRPr>
          </a:p>
          <a:p>
            <a:pPr marL="0" indent="363538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chemeClr val="accent3"/>
                </a:solidFill>
              </a:rPr>
              <a:t>Инновация – </a:t>
            </a:r>
            <a:r>
              <a:rPr lang="ru-RU" sz="2800" dirty="0" smtClean="0"/>
              <a:t>(</a:t>
            </a:r>
            <a:r>
              <a:rPr lang="ru-RU" sz="2800" dirty="0" err="1" smtClean="0"/>
              <a:t>латин</a:t>
            </a:r>
            <a:r>
              <a:rPr lang="ru-RU" sz="2800" dirty="0" smtClean="0"/>
              <a:t>.) обновление, новшество или изменение. </a:t>
            </a:r>
          </a:p>
          <a:p>
            <a:pPr marL="0" indent="363538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2800" dirty="0" smtClean="0"/>
          </a:p>
          <a:p>
            <a:pPr marL="0" indent="363538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chemeClr val="accent3"/>
                </a:solidFill>
              </a:rPr>
              <a:t>Новый</a:t>
            </a:r>
            <a:r>
              <a:rPr lang="ru-RU" sz="2800" dirty="0" smtClean="0"/>
              <a:t> – впервые созданный или сделанный, появившийся или возникший недавно, взамен прежнего, вновь открытый, относящийся к ближайшему прошлому или к настоящему времени, недостаточно знакомый или малоизвестный [С.И. Ожегов].</a:t>
            </a:r>
          </a:p>
          <a:p>
            <a:pPr marL="0" indent="363538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chemeClr val="hlink"/>
                </a:solidFill>
              </a:rPr>
              <a:t> </a:t>
            </a:r>
            <a:endParaRPr lang="ru-RU" sz="2800" dirty="0" smtClean="0"/>
          </a:p>
          <a:p>
            <a:pPr marL="0" indent="363538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Содержимое 2"/>
          <p:cNvSpPr>
            <a:spLocks noGrp="1"/>
          </p:cNvSpPr>
          <p:nvPr>
            <p:ph idx="1"/>
          </p:nvPr>
        </p:nvSpPr>
        <p:spPr>
          <a:xfrm>
            <a:off x="457200" y="1643063"/>
            <a:ext cx="8229600" cy="468153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  </a:t>
            </a:r>
            <a:r>
              <a:rPr lang="ru-RU" b="1" smtClean="0">
                <a:solidFill>
                  <a:srgbClr val="7030A0"/>
                </a:solidFill>
              </a:rPr>
              <a:t> </a:t>
            </a:r>
            <a:r>
              <a:rPr lang="ru-RU" sz="3200" b="1" smtClean="0">
                <a:solidFill>
                  <a:srgbClr val="7030A0"/>
                </a:solidFill>
              </a:rPr>
              <a:t>Новшество </a:t>
            </a:r>
            <a:r>
              <a:rPr lang="ru-RU" sz="3200" smtClean="0"/>
              <a:t>- именно средство (новый метод, методика, технология и т.д.).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200" smtClean="0"/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200" smtClean="0"/>
              <a:t>   </a:t>
            </a:r>
            <a:r>
              <a:rPr lang="ru-RU" sz="3200" b="1" smtClean="0">
                <a:solidFill>
                  <a:srgbClr val="7030A0"/>
                </a:solidFill>
              </a:rPr>
              <a:t>Инновация </a:t>
            </a:r>
            <a:r>
              <a:rPr lang="ru-RU" sz="3200" smtClean="0"/>
              <a:t>– как развивающийся по определенным этапам процесс внедрения новшеств.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sz="2800" b="1" smtClean="0">
                <a:solidFill>
                  <a:srgbClr val="7030A0"/>
                </a:solidFill>
              </a:rPr>
              <a:t>    </a:t>
            </a:r>
            <a:r>
              <a:rPr lang="ru-RU" sz="3000" b="1" smtClean="0">
                <a:solidFill>
                  <a:srgbClr val="7030A0"/>
                </a:solidFill>
              </a:rPr>
              <a:t>Инновация педагогическая </a:t>
            </a:r>
            <a:r>
              <a:rPr lang="ru-RU" sz="3000" smtClean="0"/>
              <a:t>- нововведение в педагогическую деятельность, изменение в содержании и технологии обучения и воспитания, имеющее целью повышения их эффективности.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704850"/>
            <a:ext cx="8229600" cy="7953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7030A0"/>
                </a:solidFill>
              </a:rPr>
              <a:t>Классификация  инноваций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1) По области применения (в содержании, в технологии,  в организации, в управлении, в образовательной экологии);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2) по способу осуществления нововведений (систематические, плановые; стихийные, спонтанные);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3) по широте и глубине новаторства (глобальные, радиальные, стратегические и др.; частичные, малые);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4) по характеру происхождения (внешние, внутренние).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                                                                     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                                                                          (К. </a:t>
            </a:r>
            <a:r>
              <a:rPr lang="ru-RU" dirty="0" err="1" smtClean="0"/>
              <a:t>Ангеловски</a:t>
            </a:r>
            <a:r>
              <a:rPr lang="ru-RU" dirty="0" smtClean="0"/>
              <a:t>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7188" y="1714500"/>
            <a:ext cx="8229600" cy="4389438"/>
          </a:xfrm>
        </p:spPr>
        <p:txBody>
          <a:bodyPr>
            <a:normAutofit fontScale="92500" lnSpcReduction="10000"/>
          </a:bodyPr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1) по отнесенности к той или иной части  учебно-воспитательного процесса (в содержании; в технологиях, формах, методах, средствах; в организации; в управлении школой);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2) по масштабу (частные, модульные, системные);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3) по инновационному потенциалу (</a:t>
            </a:r>
            <a:r>
              <a:rPr lang="ru-RU" dirty="0" err="1" smtClean="0"/>
              <a:t>модификационные</a:t>
            </a:r>
            <a:r>
              <a:rPr lang="ru-RU" dirty="0" smtClean="0"/>
              <a:t>, комбинаторные, радикальные);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4) по отношению к своему предшественнику (замещающие, отменяющие, открывающие, </a:t>
            </a:r>
            <a:r>
              <a:rPr lang="ru-RU" dirty="0" err="1" smtClean="0"/>
              <a:t>ретровведения</a:t>
            </a:r>
            <a:r>
              <a:rPr lang="ru-RU" dirty="0" smtClean="0"/>
              <a:t>).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                                                (М.М. Поташник, В.С. Лазарев)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704850"/>
            <a:ext cx="8229600" cy="7953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7030A0"/>
                </a:solidFill>
              </a:rPr>
              <a:t>Классификация  инноваций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436563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Этапы развития инноваций</a:t>
            </a:r>
          </a:p>
        </p:txBody>
      </p:sp>
      <p:graphicFrame>
        <p:nvGraphicFramePr>
          <p:cNvPr id="33857" name="Group 65"/>
          <p:cNvGraphicFramePr>
            <a:graphicFrameLocks noGrp="1"/>
          </p:cNvGraphicFramePr>
          <p:nvPr/>
        </p:nvGraphicFramePr>
        <p:xfrm>
          <a:off x="214313" y="1000125"/>
          <a:ext cx="8750300" cy="5373245"/>
        </p:xfrm>
        <a:graphic>
          <a:graphicData uri="http://schemas.openxmlformats.org/drawingml/2006/table">
            <a:tbl>
              <a:tblPr/>
              <a:tblGrid>
                <a:gridCol w="1560512"/>
                <a:gridCol w="1403350"/>
                <a:gridCol w="1230313"/>
                <a:gridCol w="1301750"/>
                <a:gridCol w="1519237"/>
                <a:gridCol w="1082675"/>
                <a:gridCol w="652463"/>
              </a:tblGrid>
              <a:tr h="306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Автор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 этап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 этап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 этап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 этап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 этап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 этап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4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Н.Р.Юсуфбе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кова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Возникновение нового педагогического явления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Освоение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новшества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Применение, внедрение в практику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Завершение инновации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3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М.С.Бургин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Разработка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нововведения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Изучение созданного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Доработка специалистами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Внедрение в практику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Дальней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шее развитие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Завершение инновации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В.А.Сластенин, Л.С.Подымова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Рождение новой идеи, концепции новшества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Создание новшеств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Практическое примене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ние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Распростра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нение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новшеств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Господство новшес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  тва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Сокращение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А.И.Пригожин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Зарождение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Освоение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Диффузия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Рутинизация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4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Лапин Н.И., Сазонов Б.В., Толстой В.С.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Старт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Быстрый рост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Зрелость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Насыщение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Финиш или кризис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486400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7" descr="C:\Users\EKnyazeva\Desktop\Презентации 2012 год\картинки для презентации\1_group_studen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38" y="4929188"/>
            <a:ext cx="18208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500063" y="1571625"/>
            <a:ext cx="8286750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r"/>
            <a:r>
              <a:rPr lang="ru-RU" sz="2800" b="1" i="1">
                <a:latin typeface="Calibri" pitchFamily="34" charset="0"/>
                <a:cs typeface="Times New Roman" pitchFamily="18" charset="0"/>
              </a:rPr>
              <a:t>...Главный социально - педагогический смысл инновационного движения в образовании состоит в том, что оно </a:t>
            </a:r>
            <a:r>
              <a:rPr lang="ru-RU" sz="2800" b="1">
                <a:latin typeface="Calibri" pitchFamily="34" charset="0"/>
                <a:cs typeface="Times New Roman" pitchFamily="18" charset="0"/>
              </a:rPr>
              <a:t>–</a:t>
            </a:r>
          </a:p>
          <a:p>
            <a:pPr indent="450850" algn="r"/>
            <a:r>
              <a:rPr lang="ru-RU" sz="2800" b="1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800" b="1" i="1">
                <a:latin typeface="Calibri" pitchFamily="34" charset="0"/>
                <a:cs typeface="Times New Roman" pitchFamily="18" charset="0"/>
              </a:rPr>
              <a:t>основная социальная и духовная база, опора образовательной реформы </a:t>
            </a:r>
            <a:endParaRPr lang="ru-RU" sz="2800" b="1" i="1">
              <a:cs typeface="Times New Roman" pitchFamily="18" charset="0"/>
            </a:endParaRPr>
          </a:p>
          <a:p>
            <a:pPr indent="450850" algn="r" eaLnBrk="0" hangingPunct="0"/>
            <a:r>
              <a:rPr lang="ru-RU" sz="2400" b="1" i="1">
                <a:cs typeface="Times New Roman" pitchFamily="18" charset="0"/>
              </a:rPr>
              <a:t>Э. Днепров</a:t>
            </a:r>
            <a:r>
              <a:rPr lang="ru-RU" sz="2400" b="1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2509838"/>
          </a:xfrm>
        </p:spPr>
        <p:txBody>
          <a:bodyPr/>
          <a:lstStyle/>
          <a:p>
            <a:pPr eaLnBrk="1" hangingPunct="1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36866" name="Содержимое 2"/>
          <p:cNvSpPr>
            <a:spLocks noGrp="1"/>
          </p:cNvSpPr>
          <p:nvPr>
            <p:ph idx="1"/>
          </p:nvPr>
        </p:nvSpPr>
        <p:spPr>
          <a:xfrm>
            <a:off x="857250" y="2786063"/>
            <a:ext cx="7286625" cy="1928812"/>
          </a:xfrm>
        </p:spPr>
        <p:txBody>
          <a:bodyPr/>
          <a:lstStyle/>
          <a:p>
            <a:pPr eaLnBrk="1" hangingPunct="1"/>
            <a:r>
              <a:rPr lang="ru-RU" smtClean="0"/>
              <a:t>Рождение, возникновение инновации </a:t>
            </a:r>
          </a:p>
          <a:p>
            <a:pPr eaLnBrk="1" hangingPunct="1"/>
            <a:r>
              <a:rPr lang="ru-RU" smtClean="0"/>
              <a:t>Применение инновации</a:t>
            </a:r>
          </a:p>
          <a:p>
            <a:pPr eaLnBrk="1" hangingPunct="1"/>
            <a:r>
              <a:rPr lang="ru-RU" smtClean="0"/>
              <a:t>Завершение существования</a:t>
            </a:r>
          </a:p>
          <a:p>
            <a:pPr eaLnBrk="1" hangingPunct="1"/>
            <a:endParaRPr lang="ru-RU" smtClean="0"/>
          </a:p>
        </p:txBody>
      </p:sp>
      <p:sp>
        <p:nvSpPr>
          <p:cNvPr id="36867" name="Прямоугольник 4"/>
          <p:cNvSpPr>
            <a:spLocks noChangeArrowheads="1"/>
          </p:cNvSpPr>
          <p:nvPr/>
        </p:nvSpPr>
        <p:spPr bwMode="auto">
          <a:xfrm>
            <a:off x="642938" y="1214438"/>
            <a:ext cx="78581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632B8D"/>
                </a:solidFill>
                <a:latin typeface="Constantia" pitchFamily="18" charset="0"/>
              </a:rPr>
              <a:t>Основные этапы «жизнедеятельности» инноваций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ChangeArrowheads="1"/>
          </p:cNvSpPr>
          <p:nvPr/>
        </p:nvSpPr>
        <p:spPr bwMode="auto">
          <a:xfrm>
            <a:off x="714375" y="1071563"/>
            <a:ext cx="8072438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5486400" algn="l"/>
              </a:tabLst>
            </a:pPr>
            <a:r>
              <a:rPr lang="ru-RU" sz="2400" b="1">
                <a:solidFill>
                  <a:srgbClr val="FF0000"/>
                </a:solidFill>
                <a:latin typeface="Constantia" pitchFamily="18" charset="0"/>
              </a:rPr>
              <a:t>Законы протекания инновационных процессов</a:t>
            </a:r>
          </a:p>
          <a:p>
            <a:pPr algn="just">
              <a:tabLst>
                <a:tab pos="5486400" algn="l"/>
              </a:tabLst>
            </a:pPr>
            <a:endParaRPr lang="ru-RU" sz="2400">
              <a:solidFill>
                <a:schemeClr val="hlink"/>
              </a:solidFill>
              <a:latin typeface="Constantia" pitchFamily="18" charset="0"/>
            </a:endParaRPr>
          </a:p>
          <a:p>
            <a:pPr algn="just">
              <a:tabLst>
                <a:tab pos="5486400" algn="l"/>
              </a:tabLst>
            </a:pPr>
            <a:r>
              <a:rPr lang="ru-RU" sz="2400">
                <a:latin typeface="Constantia" pitchFamily="18" charset="0"/>
              </a:rPr>
              <a:t>1.Закон необходимой дестабилизации педагогической инновационной среды.</a:t>
            </a:r>
          </a:p>
          <a:p>
            <a:pPr algn="just">
              <a:tabLst>
                <a:tab pos="5486400" algn="l"/>
              </a:tabLst>
            </a:pPr>
            <a:r>
              <a:rPr lang="ru-RU" sz="2400">
                <a:latin typeface="Constantia" pitchFamily="18" charset="0"/>
              </a:rPr>
              <a:t>2. Закон финальной реализации инновационного процесса.</a:t>
            </a:r>
          </a:p>
          <a:p>
            <a:pPr algn="just">
              <a:tabLst>
                <a:tab pos="5486400" algn="l"/>
              </a:tabLst>
            </a:pPr>
            <a:r>
              <a:rPr lang="ru-RU" sz="2400">
                <a:latin typeface="Constantia" pitchFamily="18" charset="0"/>
              </a:rPr>
              <a:t>3. Закон стереотипизации педагогических инноваций.</a:t>
            </a:r>
          </a:p>
          <a:p>
            <a:pPr algn="just">
              <a:tabLst>
                <a:tab pos="5486400" algn="l"/>
              </a:tabLst>
            </a:pPr>
            <a:r>
              <a:rPr lang="ru-RU" sz="2400">
                <a:latin typeface="Constantia" pitchFamily="18" charset="0"/>
              </a:rPr>
              <a:t>4. Закон цикловой повторяемости педагогических инноваций. </a:t>
            </a:r>
          </a:p>
          <a:p>
            <a:pPr algn="ctr">
              <a:tabLst>
                <a:tab pos="5486400" algn="l"/>
              </a:tabLst>
            </a:pPr>
            <a:r>
              <a:rPr lang="ru-RU" sz="2400">
                <a:latin typeface="Constantia" pitchFamily="18" charset="0"/>
              </a:rPr>
              <a:t>                        (В.А. Сластенин и Л.С. Подымова)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Содержимое 2"/>
          <p:cNvSpPr>
            <a:spLocks noGrp="1"/>
          </p:cNvSpPr>
          <p:nvPr>
            <p:ph idx="4294967295"/>
          </p:nvPr>
        </p:nvSpPr>
        <p:spPr>
          <a:xfrm>
            <a:off x="500063" y="1357313"/>
            <a:ext cx="8229600" cy="4357687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mtClean="0"/>
              <a:t>    </a:t>
            </a:r>
            <a:r>
              <a:rPr lang="ru-RU" b="1" smtClean="0">
                <a:solidFill>
                  <a:srgbClr val="7030A0"/>
                </a:solidFill>
              </a:rPr>
              <a:t>Критерии инновационной деятельности</a:t>
            </a:r>
          </a:p>
          <a:p>
            <a:pPr algn="ctr" eaLnBrk="1" hangingPunct="1">
              <a:buFont typeface="Wingdings 2" pitchFamily="18" charset="2"/>
              <a:buNone/>
            </a:pPr>
            <a:endParaRPr lang="ru-RU" sz="1800" smtClean="0">
              <a:solidFill>
                <a:srgbClr val="7030A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- творческая восприимчивость к педагогическим инновациям;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- творческая активность;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- методологическая и технологическая готовность к новшествам;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- педагогическое инновационное мышление и культура общения.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8"/>
            <a:ext cx="8229600" cy="2571750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b="1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b="1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b="1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b="1" dirty="0" smtClean="0"/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/>
              <a:t>     </a:t>
            </a:r>
            <a:endParaRPr lang="ru-RU" sz="40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39938" name="Прямоугольник 3"/>
          <p:cNvSpPr>
            <a:spLocks noChangeArrowheads="1"/>
          </p:cNvSpPr>
          <p:nvPr/>
        </p:nvSpPr>
        <p:spPr bwMode="auto">
          <a:xfrm>
            <a:off x="428625" y="1357313"/>
            <a:ext cx="7929563" cy="703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>
                <a:solidFill>
                  <a:srgbClr val="7030A0"/>
                </a:solidFill>
                <a:latin typeface="Constantia" pitchFamily="18" charset="0"/>
              </a:rPr>
              <a:t>Инноватика </a:t>
            </a:r>
            <a:r>
              <a:rPr lang="ru-RU" sz="2400">
                <a:latin typeface="Constantia" pitchFamily="18" charset="0"/>
              </a:rPr>
              <a:t> - учение о создании педагогических новшеств, их оценке и освоении педагогическим сообществом.</a:t>
            </a:r>
          </a:p>
          <a:p>
            <a:pPr algn="just"/>
            <a:endParaRPr lang="ru-RU" sz="2400">
              <a:latin typeface="Constantia" pitchFamily="18" charset="0"/>
            </a:endParaRPr>
          </a:p>
          <a:p>
            <a:pPr algn="just"/>
            <a:r>
              <a:rPr lang="ru-RU" sz="2400" b="1">
                <a:solidFill>
                  <a:srgbClr val="7030A0"/>
                </a:solidFill>
                <a:latin typeface="Constantia" pitchFamily="18" charset="0"/>
              </a:rPr>
              <a:t>Инноватика в образовании </a:t>
            </a:r>
            <a:r>
              <a:rPr lang="ru-RU" sz="2400">
                <a:latin typeface="Constantia" pitchFamily="18" charset="0"/>
              </a:rPr>
              <a:t>– учение о неразрывном единстве и взаимосвязи трех основных подпроцессов:  инновационного процесса в сфере образования: создание нового</a:t>
            </a:r>
            <a:r>
              <a:rPr lang="ru-RU" sz="2400"/>
              <a:t>- педагогическая неология</a:t>
            </a:r>
            <a:r>
              <a:rPr lang="ru-RU" sz="2400">
                <a:latin typeface="Constantia" pitchFamily="18" charset="0"/>
              </a:rPr>
              <a:t> (новшества, продукта), освоение новшества</a:t>
            </a:r>
            <a:r>
              <a:rPr lang="ru-RU" sz="2400"/>
              <a:t> – педагогическая аксиология</a:t>
            </a:r>
            <a:r>
              <a:rPr lang="ru-RU" sz="2400">
                <a:latin typeface="Constantia" pitchFamily="18" charset="0"/>
              </a:rPr>
              <a:t> (восприятие,  освоение, присвоение), применение</a:t>
            </a:r>
            <a:r>
              <a:rPr lang="ru-RU" sz="2400"/>
              <a:t> - педагогическая праксиология</a:t>
            </a:r>
            <a:r>
              <a:rPr lang="ru-RU" sz="2400">
                <a:latin typeface="Constantia" pitchFamily="18" charset="0"/>
              </a:rPr>
              <a:t>.</a:t>
            </a:r>
          </a:p>
          <a:p>
            <a:pPr algn="just"/>
            <a:endParaRPr lang="ru-RU" sz="2800">
              <a:latin typeface="Constantia" pitchFamily="18" charset="0"/>
            </a:endParaRPr>
          </a:p>
          <a:p>
            <a:pPr algn="just"/>
            <a:r>
              <a:rPr lang="ru-RU" sz="2800">
                <a:latin typeface="Constantia" pitchFamily="18" charset="0"/>
              </a:rPr>
              <a:t> </a:t>
            </a:r>
          </a:p>
          <a:p>
            <a:pPr algn="just"/>
            <a:endParaRPr lang="ru-RU" sz="2800">
              <a:latin typeface="Constantia" pitchFamily="18" charset="0"/>
            </a:endParaRPr>
          </a:p>
          <a:p>
            <a:pPr algn="just"/>
            <a:endParaRPr lang="ru-RU" sz="2800">
              <a:latin typeface="Constantia" pitchFamily="18" charset="0"/>
            </a:endParaRPr>
          </a:p>
          <a:p>
            <a:pPr algn="just"/>
            <a:endParaRPr lang="ru-RU" sz="2800">
              <a:latin typeface="Constantia" pitchFamily="18" charset="0"/>
            </a:endParaRPr>
          </a:p>
          <a:p>
            <a:pPr algn="just"/>
            <a:endParaRPr lang="ru-RU" sz="280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500188"/>
            <a:ext cx="8229600" cy="4389437"/>
          </a:xfrm>
        </p:spPr>
        <p:txBody>
          <a:bodyPr>
            <a:normAutofit fontScale="92500" lnSpcReduction="20000"/>
          </a:bodyPr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Инновационные процессы – </a:t>
            </a:r>
            <a:r>
              <a:rPr lang="ru-RU" dirty="0" err="1" smtClean="0"/>
              <a:t>процессы</a:t>
            </a:r>
            <a:r>
              <a:rPr lang="ru-RU" dirty="0" smtClean="0"/>
              <a:t> создания педагогических новшеств, их освоения и оценки педагогическим сообществом, применение и внедрение в практике обучения и воспитания.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Инновационная деятельность</a:t>
            </a:r>
            <a:r>
              <a:rPr lang="ru-RU" dirty="0" smtClean="0"/>
              <a:t> –  </a:t>
            </a:r>
            <a:r>
              <a:rPr lang="ru-RU" dirty="0" err="1" smtClean="0"/>
              <a:t>деятельность</a:t>
            </a:r>
            <a:r>
              <a:rPr lang="ru-RU" dirty="0" smtClean="0"/>
              <a:t>, ориентированная на совершенствование научно-педагогического, учебно-методического, кадрового, организационного, правового, финансово-экономического, материально-технического обеспечения системы образования (ОО), которая  осуществляется в форме инновационных проектов и программ.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ru-RU" b="1" smtClean="0"/>
              <a:t>Инновационная среда</a:t>
            </a:r>
            <a:r>
              <a:rPr lang="ru-RU" smtClean="0"/>
              <a:t> – среда возникновения новшеств, их ускоренного усвоения и применения на практике (окружение, где происходит инновационный процесс).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467350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3600" b="1" dirty="0" smtClean="0">
              <a:solidFill>
                <a:srgbClr val="7030A0"/>
              </a:solidFill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3600" b="1" dirty="0" smtClean="0">
              <a:solidFill>
                <a:srgbClr val="7030A0"/>
              </a:solidFill>
            </a:endParaRPr>
          </a:p>
          <a:p>
            <a:pPr marL="252000" indent="-274320" algn="ctr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b="1" dirty="0" smtClean="0">
                <a:solidFill>
                  <a:srgbClr val="7030A0"/>
                </a:solidFill>
              </a:rPr>
              <a:t>Экспертиза образовательной среды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3600" b="1" dirty="0" smtClean="0">
              <a:solidFill>
                <a:srgbClr val="7030A0"/>
              </a:solidFill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</a:rPr>
              <a:t>Методика векторного моделирования образовательной среды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</a:rPr>
              <a:t>(В.А. </a:t>
            </a:r>
            <a:r>
              <a:rPr lang="ru-RU" sz="2800" b="1" i="1" dirty="0" err="1" smtClean="0">
                <a:solidFill>
                  <a:schemeClr val="bg2">
                    <a:lumMod val="10000"/>
                  </a:schemeClr>
                </a:solidFill>
              </a:rPr>
              <a:t>Ясвин</a:t>
            </a:r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  <a:endParaRPr lang="ru-RU" sz="2800" b="1" i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357188"/>
            <a:ext cx="8572500" cy="5715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5400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br>
              <a:rPr lang="ru-RU" sz="54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54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54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54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54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54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54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54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54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54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54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54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54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54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54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3100" b="1" i="1" dirty="0" smtClean="0">
                <a:solidFill>
                  <a:srgbClr val="FF0000"/>
                </a:solidFill>
              </a:rPr>
              <a:t/>
            </a:r>
            <a:br>
              <a:rPr lang="ru-RU" sz="3100" b="1" i="1" dirty="0" smtClean="0">
                <a:solidFill>
                  <a:srgbClr val="FF0000"/>
                </a:solidFill>
              </a:rPr>
            </a:br>
            <a:r>
              <a:rPr lang="ru-RU" sz="3100" b="1" i="1" dirty="0" smtClean="0">
                <a:solidFill>
                  <a:srgbClr val="FF0000"/>
                </a:solidFill>
              </a:rPr>
              <a:t> </a:t>
            </a:r>
            <a:r>
              <a:rPr lang="ru-RU" sz="3100" b="1" dirty="0" smtClean="0">
                <a:solidFill>
                  <a:schemeClr val="bg2">
                    <a:lumMod val="10000"/>
                  </a:schemeClr>
                </a:solidFill>
              </a:rPr>
              <a:t>Построение системы координат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214438"/>
            <a:ext cx="8929687" cy="5429250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 smtClean="0"/>
              <a:t>                                              </a:t>
            </a:r>
            <a:r>
              <a:rPr lang="ru-RU" sz="2400" b="1" dirty="0" smtClean="0">
                <a:solidFill>
                  <a:srgbClr val="FF0000"/>
                </a:solidFill>
              </a:rPr>
              <a:t>Активность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400" b="1" i="1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i="1" dirty="0" smtClean="0"/>
              <a:t>            «Творческая</a:t>
            </a:r>
            <a:r>
              <a:rPr lang="ru-RU" sz="2400" b="1" dirty="0" smtClean="0"/>
              <a:t>»                                      «Карьерная»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 smtClean="0"/>
              <a:t>         образовательная                             </a:t>
            </a:r>
            <a:r>
              <a:rPr lang="ru-RU" sz="2400" b="1" dirty="0" err="1" smtClean="0"/>
              <a:t>образовательная</a:t>
            </a:r>
            <a:endParaRPr lang="ru-RU" sz="2400" b="1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 smtClean="0"/>
              <a:t>                     среда                                                    </a:t>
            </a:r>
            <a:r>
              <a:rPr lang="ru-RU" sz="2400" b="1" dirty="0" err="1" smtClean="0"/>
              <a:t>среда</a:t>
            </a:r>
            <a:endParaRPr lang="ru-RU" sz="2400" b="1" dirty="0" smtClean="0"/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000" b="1" dirty="0" smtClean="0"/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 smtClean="0"/>
              <a:t>   </a:t>
            </a:r>
            <a:r>
              <a:rPr lang="ru-RU" sz="2400" b="1" dirty="0" smtClean="0">
                <a:solidFill>
                  <a:srgbClr val="FF0000"/>
                </a:solidFill>
              </a:rPr>
              <a:t> Свобода                                                                      Зависимость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400" b="1" dirty="0" smtClean="0"/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i="1" dirty="0" smtClean="0"/>
              <a:t>         «Безмятежная»                              «Догматическая»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        </a:t>
            </a:r>
            <a:r>
              <a:rPr lang="ru-RU" sz="2400" b="1" dirty="0" smtClean="0"/>
              <a:t>образовательная                              </a:t>
            </a:r>
            <a:r>
              <a:rPr lang="ru-RU" sz="2400" b="1" dirty="0" err="1" smtClean="0"/>
              <a:t>образовательная</a:t>
            </a:r>
            <a:endParaRPr lang="ru-RU" sz="2400" b="1" dirty="0" smtClean="0"/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 smtClean="0"/>
              <a:t>                   среда                                                      </a:t>
            </a:r>
            <a:r>
              <a:rPr lang="ru-RU" sz="2400" b="1" dirty="0" err="1" smtClean="0"/>
              <a:t>среда</a:t>
            </a:r>
            <a:endParaRPr lang="ru-RU" sz="2400" b="1" dirty="0" smtClean="0"/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                                                                                                   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                                                                            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                                          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>
                <a:solidFill>
                  <a:srgbClr val="FF0000"/>
                </a:solidFill>
              </a:rPr>
              <a:t>                                           </a:t>
            </a:r>
            <a:r>
              <a:rPr lang="ru-RU" sz="2400" b="1" dirty="0" smtClean="0">
                <a:solidFill>
                  <a:srgbClr val="FF0000"/>
                </a:solidFill>
              </a:rPr>
              <a:t>Пассивность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071688" y="3714750"/>
            <a:ext cx="4714875" cy="1588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2393951" y="3749675"/>
            <a:ext cx="4214812" cy="1587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3856832" y="3712369"/>
            <a:ext cx="285750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4849019" y="3728244"/>
            <a:ext cx="28575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10800000">
            <a:off x="4321175" y="3268663"/>
            <a:ext cx="357188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10800000">
            <a:off x="4325938" y="4129088"/>
            <a:ext cx="357187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5428457" y="3718719"/>
            <a:ext cx="285750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>
            <a:off x="3312319" y="3704431"/>
            <a:ext cx="28575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2801144" y="3709194"/>
            <a:ext cx="28575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>
            <a:off x="5980907" y="3704431"/>
            <a:ext cx="285750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10800000">
            <a:off x="4330700" y="4591050"/>
            <a:ext cx="35718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10800000">
            <a:off x="4346575" y="5003800"/>
            <a:ext cx="35718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10800000">
            <a:off x="4330700" y="2806700"/>
            <a:ext cx="35718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10800000">
            <a:off x="4346575" y="2335213"/>
            <a:ext cx="357188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652463"/>
          </a:xfrm>
        </p:spPr>
        <p:txBody>
          <a:bodyPr/>
          <a:lstStyle/>
          <a:p>
            <a:pPr algn="ctr" eaLnBrk="1" hangingPunct="1"/>
            <a:r>
              <a:rPr lang="ru-RU" sz="4000" b="1" smtClean="0"/>
              <a:t>Диагностические вопросы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071563"/>
            <a:ext cx="8229600" cy="5357812"/>
          </a:xfrm>
        </p:spPr>
        <p:txBody>
          <a:bodyPr>
            <a:normAutofit lnSpcReduction="10000"/>
          </a:bodyPr>
          <a:lstStyle/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1. Чьи интересы и ценности ставятся на первое  место в моей школе? 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а) личности каждого учащегося;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б) общества(коллектива).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400" dirty="0" smtClean="0"/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2. Кто к кому подстраивается в процессе взаимодействия?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а) воспитатель (учитель) к ребёнку;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б) ребёнок к воспитателю.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400" dirty="0" smtClean="0"/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3. Какая форма воспитания (образования) преимущественно осуществляется?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а) индивидуальная;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б) коллективная(групповая).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400" dirty="0" smtClean="0"/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400" dirty="0" smtClean="0"/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723900"/>
          </a:xfrm>
        </p:spPr>
        <p:txBody>
          <a:bodyPr/>
          <a:lstStyle/>
          <a:p>
            <a:pPr algn="ctr" eaLnBrk="1" hangingPunct="1"/>
            <a:r>
              <a:rPr lang="ru-RU" sz="3600" b="1" smtClean="0"/>
              <a:t>Диагностические вопросы</a:t>
            </a:r>
            <a:endParaRPr lang="ru-RU" sz="36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4895850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4.Практикуется ли в школе наказание детей?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а) пожалуй, да;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б) скорее, нет.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1200" dirty="0" smtClean="0"/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5.Стимулируется ли проявление ребёнком какой-либо инициативы?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а) обычно, да;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б) пожалуй, далеко не всегда.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1600" dirty="0" smtClean="0"/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6. Всегда ли находят какой-либо положительный отклик те или иные творческие проявления ребенка?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а) скорее, да;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б) пожалуй, нет.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400" dirty="0" smtClean="0"/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400" dirty="0" smtClean="0"/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4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8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8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75" y="1357313"/>
            <a:ext cx="7715250" cy="36004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FF0000"/>
                </a:solidFill>
                <a:latin typeface="+mn-lt"/>
              </a:rPr>
              <a:t>Программа проведения </a:t>
            </a:r>
            <a:r>
              <a:rPr lang="ru-RU" sz="3200" dirty="0" err="1">
                <a:solidFill>
                  <a:srgbClr val="FF0000"/>
                </a:solidFill>
                <a:latin typeface="+mn-lt"/>
              </a:rPr>
              <a:t>вебинара</a:t>
            </a:r>
            <a:endParaRPr lang="ru-RU" sz="3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</a:endParaRPr>
          </a:p>
          <a:p>
            <a:pPr indent="-457200" algn="just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800" dirty="0">
                <a:latin typeface="+mn-lt"/>
              </a:rPr>
              <a:t>Об особенностях организации и моделирования инновационной образовательной среды.</a:t>
            </a:r>
          </a:p>
          <a:p>
            <a:pPr indent="-514350" algn="just" fontAlgn="auto">
              <a:spcBef>
                <a:spcPts val="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800" dirty="0">
                <a:latin typeface="+mn-lt"/>
              </a:rPr>
              <a:t>Ответы на вопросы слушателей.</a:t>
            </a:r>
          </a:p>
          <a:p>
            <a:pPr indent="-514350" algn="just" fontAlgn="auto">
              <a:spcBef>
                <a:spcPts val="0"/>
              </a:spcBef>
              <a:spcAft>
                <a:spcPts val="0"/>
              </a:spcAft>
              <a:buFontTx/>
              <a:buAutoNum type="arabicPeriod" startAt="3"/>
              <a:defRPr/>
            </a:pPr>
            <a:r>
              <a:rPr lang="ru-RU" sz="2800" dirty="0">
                <a:latin typeface="+mn-lt"/>
              </a:rPr>
              <a:t>Подведение итогов.</a:t>
            </a:r>
          </a:p>
          <a:p>
            <a:pPr marL="514350" indent="-514350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</a:endParaRPr>
          </a:p>
        </p:txBody>
      </p:sp>
      <p:pic>
        <p:nvPicPr>
          <p:cNvPr id="16386" name="Picture 7" descr="C:\Users\EKnyazeva\Desktop\Презентации 2012 год\картинки для презентации\1_group_studen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63" y="4286250"/>
            <a:ext cx="3106737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357188"/>
            <a:ext cx="8572500" cy="5715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5400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br>
              <a:rPr lang="ru-RU" sz="54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54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54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54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54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54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54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54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54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54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54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54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54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54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54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3100" b="1" i="1" dirty="0" smtClean="0">
                <a:solidFill>
                  <a:srgbClr val="FF0000"/>
                </a:solidFill>
              </a:rPr>
              <a:t/>
            </a:r>
            <a:br>
              <a:rPr lang="ru-RU" sz="3100" b="1" i="1" dirty="0" smtClean="0">
                <a:solidFill>
                  <a:srgbClr val="FF0000"/>
                </a:solidFill>
              </a:rPr>
            </a:br>
            <a:r>
              <a:rPr lang="ru-RU" sz="3100" b="1" i="1" dirty="0" smtClean="0">
                <a:solidFill>
                  <a:srgbClr val="FF0000"/>
                </a:solidFill>
              </a:rPr>
              <a:t> </a:t>
            </a:r>
            <a:r>
              <a:rPr lang="ru-RU" sz="3100" b="1" dirty="0" smtClean="0">
                <a:solidFill>
                  <a:schemeClr val="bg2">
                    <a:lumMod val="10000"/>
                  </a:schemeClr>
                </a:solidFill>
              </a:rPr>
              <a:t>Построение системы координат</a:t>
            </a:r>
            <a:endParaRPr lang="ru-RU" sz="3100" dirty="0"/>
          </a:p>
        </p:txBody>
      </p:sp>
      <p:sp>
        <p:nvSpPr>
          <p:cNvPr id="47106" name="Содержимое 2"/>
          <p:cNvSpPr>
            <a:spLocks noGrp="1"/>
          </p:cNvSpPr>
          <p:nvPr>
            <p:ph idx="1"/>
          </p:nvPr>
        </p:nvSpPr>
        <p:spPr>
          <a:xfrm>
            <a:off x="214313" y="1071563"/>
            <a:ext cx="8929687" cy="55721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b="1" smtClean="0"/>
              <a:t>                                              </a:t>
            </a:r>
            <a:r>
              <a:rPr lang="ru-RU" sz="2400" b="1" smtClean="0">
                <a:solidFill>
                  <a:srgbClr val="FF0000"/>
                </a:solidFill>
              </a:rPr>
              <a:t>Активность</a:t>
            </a:r>
          </a:p>
          <a:p>
            <a:pPr eaLnBrk="1" hangingPunct="1">
              <a:buFont typeface="Wingdings 2" pitchFamily="18" charset="2"/>
              <a:buNone/>
            </a:pPr>
            <a:endParaRPr lang="ru-RU" sz="2400" b="1" i="1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2400" b="1" i="1" smtClean="0"/>
              <a:t>            </a:t>
            </a:r>
            <a:endParaRPr lang="ru-RU" sz="2000" b="1" smtClean="0"/>
          </a:p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sz="2400" b="1" smtClean="0"/>
              <a:t>   </a:t>
            </a:r>
            <a:r>
              <a:rPr lang="ru-RU" sz="2400" b="1" smtClean="0">
                <a:solidFill>
                  <a:srgbClr val="FF0000"/>
                </a:solidFill>
              </a:rPr>
              <a:t>  </a:t>
            </a:r>
          </a:p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sz="2400" b="1" smtClean="0">
                <a:solidFill>
                  <a:srgbClr val="FF0000"/>
                </a:solidFill>
              </a:rPr>
              <a:t>                                   </a:t>
            </a:r>
            <a:r>
              <a:rPr lang="ru-RU" sz="2000" b="1" smtClean="0">
                <a:solidFill>
                  <a:srgbClr val="0070C0"/>
                </a:solidFill>
              </a:rPr>
              <a:t> Творческая</a:t>
            </a:r>
          </a:p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endParaRPr lang="ru-RU" sz="2400" b="1" smtClean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sz="2400" b="1" smtClean="0">
                <a:solidFill>
                  <a:srgbClr val="FF0000"/>
                </a:solidFill>
              </a:rPr>
              <a:t>   Свобода                                                                      Зависимость</a:t>
            </a:r>
          </a:p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endParaRPr lang="ru-RU" sz="2400" b="1" smtClean="0"/>
          </a:p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endParaRPr lang="ru-RU" sz="2400" smtClean="0"/>
          </a:p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sz="2400" smtClean="0"/>
              <a:t>                               </a:t>
            </a:r>
            <a:r>
              <a:rPr lang="ru-RU" sz="2000" b="1" smtClean="0">
                <a:solidFill>
                  <a:srgbClr val="0070C0"/>
                </a:solidFill>
              </a:rPr>
              <a:t>Безмятежн</a:t>
            </a:r>
            <a:r>
              <a:rPr lang="ru-RU" sz="2000" smtClean="0">
                <a:solidFill>
                  <a:srgbClr val="0070C0"/>
                </a:solidFill>
              </a:rPr>
              <a:t>ая </a:t>
            </a:r>
            <a:r>
              <a:rPr lang="ru-RU" sz="2400" smtClean="0"/>
              <a:t>        </a:t>
            </a:r>
            <a:r>
              <a:rPr lang="ru-RU" sz="2000" b="1" smtClean="0">
                <a:solidFill>
                  <a:srgbClr val="0070C0"/>
                </a:solidFill>
              </a:rPr>
              <a:t>Догматическая</a:t>
            </a:r>
            <a:r>
              <a:rPr lang="ru-RU" sz="1800" smtClean="0">
                <a:solidFill>
                  <a:srgbClr val="0070C0"/>
                </a:solidFill>
              </a:rPr>
              <a:t>  </a:t>
            </a:r>
            <a:r>
              <a:rPr lang="ru-RU" sz="2400" smtClean="0"/>
              <a:t>         </a:t>
            </a:r>
          </a:p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sz="2400" smtClean="0"/>
              <a:t>                                          </a:t>
            </a:r>
          </a:p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sz="2400" smtClean="0">
                <a:solidFill>
                  <a:srgbClr val="FF0000"/>
                </a:solidFill>
              </a:rPr>
              <a:t> </a:t>
            </a:r>
          </a:p>
          <a:p>
            <a:pPr algn="ctr" eaLnBrk="1" hangingPunct="1">
              <a:spcBef>
                <a:spcPct val="0"/>
              </a:spcBef>
              <a:buFont typeface="Wingdings 2" pitchFamily="18" charset="2"/>
              <a:buNone/>
            </a:pPr>
            <a:endParaRPr lang="ru-RU" sz="2400" b="1" smtClean="0">
              <a:solidFill>
                <a:srgbClr val="FF0000"/>
              </a:solidFill>
            </a:endParaRPr>
          </a:p>
          <a:p>
            <a:pPr algn="ctr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sz="2400" b="1" smtClean="0">
                <a:solidFill>
                  <a:srgbClr val="FF0000"/>
                </a:solidFill>
              </a:rPr>
              <a:t>Пассивность</a:t>
            </a:r>
            <a:r>
              <a:rPr lang="ru-RU" sz="2400" smtClean="0">
                <a:solidFill>
                  <a:srgbClr val="FF0000"/>
                </a:solidFill>
              </a:rPr>
              <a:t>                                                                                    </a:t>
            </a:r>
            <a:endParaRPr lang="ru-RU" sz="2400" b="1" smtClean="0">
              <a:solidFill>
                <a:srgbClr val="FF000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071688" y="3714750"/>
            <a:ext cx="4714875" cy="1588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2393951" y="3749675"/>
            <a:ext cx="4214812" cy="1587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3856832" y="3712369"/>
            <a:ext cx="285750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4849019" y="3728244"/>
            <a:ext cx="28575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10800000">
            <a:off x="4321175" y="3268663"/>
            <a:ext cx="357188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10800000">
            <a:off x="4325938" y="4129088"/>
            <a:ext cx="357187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5428457" y="3718719"/>
            <a:ext cx="285750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>
            <a:off x="3312319" y="3704431"/>
            <a:ext cx="28575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2801144" y="3709194"/>
            <a:ext cx="28575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>
            <a:off x="5980907" y="3704431"/>
            <a:ext cx="285750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10800000">
            <a:off x="4330700" y="4591050"/>
            <a:ext cx="35718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10800000">
            <a:off x="4346575" y="5003800"/>
            <a:ext cx="35718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10800000">
            <a:off x="4330700" y="2806700"/>
            <a:ext cx="35718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10800000">
            <a:off x="4346575" y="2335213"/>
            <a:ext cx="357188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571750" y="2000250"/>
            <a:ext cx="3786188" cy="3429000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2714626" y="1998662"/>
            <a:ext cx="3643312" cy="3357563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2665413" y="3094038"/>
            <a:ext cx="3643312" cy="1312862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6200000" flipH="1">
            <a:off x="2678907" y="2821781"/>
            <a:ext cx="3643312" cy="1857375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2286000" y="2914650"/>
            <a:ext cx="4143375" cy="1571625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rot="10800000" flipV="1">
            <a:off x="2500313" y="2714625"/>
            <a:ext cx="4071937" cy="2000250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Прямоугольник 55"/>
          <p:cNvSpPr/>
          <p:nvPr/>
        </p:nvSpPr>
        <p:spPr>
          <a:xfrm>
            <a:off x="4429125" y="1571625"/>
            <a:ext cx="2143125" cy="6429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Карьерная среда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зависимой активности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6143625" y="1714500"/>
            <a:ext cx="2000250" cy="714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Типичная карьерная среда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6500813" y="2571750"/>
            <a:ext cx="2000250" cy="714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Карьерная среда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активной зависимости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4929188" y="2571750"/>
            <a:ext cx="1500187" cy="714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70C0"/>
                </a:solidFill>
              </a:rPr>
              <a:t>Карьерная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6643688" y="4000500"/>
            <a:ext cx="2000250" cy="714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Догматическая среда пассивной зависимости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6286500" y="4929188"/>
            <a:ext cx="2000250" cy="714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Типичная  догматическая среда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4572000" y="5429250"/>
            <a:ext cx="2357438" cy="6429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Догматическая среда зависимой активности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2214563" y="1643063"/>
            <a:ext cx="2143125" cy="6429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Творческая среда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свободной  активности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500063" y="2714625"/>
            <a:ext cx="2000250" cy="714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Творческая среда активной свободы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500063" y="1857375"/>
            <a:ext cx="2000250" cy="714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Типичная  творческая среда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571500" y="4286250"/>
            <a:ext cx="2000250" cy="714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Безмятежная  среда пассивной  свободы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1000125" y="5286375"/>
            <a:ext cx="2000250" cy="714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Типичная  безмятежная  среда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2571750" y="5429250"/>
            <a:ext cx="2357438" cy="6429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Безмятежная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среда свободной пассивности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Прямоугольник 3"/>
          <p:cNvSpPr>
            <a:spLocks noChangeArrowheads="1"/>
          </p:cNvSpPr>
          <p:nvPr/>
        </p:nvSpPr>
        <p:spPr bwMode="auto">
          <a:xfrm>
            <a:off x="428625" y="2286000"/>
            <a:ext cx="82867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>
                <a:latin typeface="Constantia" pitchFamily="18" charset="0"/>
              </a:rPr>
              <a:t>Инновационная среда</a:t>
            </a:r>
            <a:r>
              <a:rPr lang="ru-RU" sz="2800">
                <a:latin typeface="Constantia" pitchFamily="18" charset="0"/>
              </a:rPr>
              <a:t> – среда возникновения новшеств, их ускоренного усвоения и применения на практике (окружение, где происходит инновационный процесс).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Содержимое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467350"/>
          </a:xfrm>
        </p:spPr>
        <p:txBody>
          <a:bodyPr/>
          <a:lstStyle/>
          <a:p>
            <a:pPr algn="just" eaLnBrk="1" hangingPunct="1"/>
            <a:r>
              <a:rPr lang="ru-RU" sz="2400" b="1" smtClean="0"/>
              <a:t>Инновационная школа </a:t>
            </a:r>
            <a:r>
              <a:rPr lang="ru-RU" sz="2400" smtClean="0"/>
              <a:t>– это школа принципиально новых образцов деятельности, выходящих за пределы нормы, выводящих профессиональную деятельность  на принципиально новый качественный уровень  (В.Кваша).</a:t>
            </a:r>
          </a:p>
          <a:p>
            <a:pPr algn="just" eaLnBrk="1" hangingPunct="1">
              <a:buFont typeface="Wingdings 2" pitchFamily="18" charset="2"/>
              <a:buNone/>
            </a:pPr>
            <a:endParaRPr lang="ru-RU" sz="2400" smtClean="0"/>
          </a:p>
          <a:p>
            <a:pPr algn="just" eaLnBrk="1" hangingPunct="1"/>
            <a:r>
              <a:rPr lang="ru-RU" sz="2400" b="1" smtClean="0"/>
              <a:t>Инновационная школа </a:t>
            </a:r>
            <a:r>
              <a:rPr lang="ru-RU" sz="2400" smtClean="0"/>
              <a:t>- это образовательное учреждение, открытое к новому содержанию образования и технологий учебно-воспитательного процесса, в основе которых лежит реализация личностного и творческого потенциала учителя и учащегося на основе психологической и педагогической поддержки и педагогики сотрудничества (О.Б. Пирожкова).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Прямоугольник 3"/>
          <p:cNvSpPr>
            <a:spLocks noChangeArrowheads="1"/>
          </p:cNvSpPr>
          <p:nvPr/>
        </p:nvSpPr>
        <p:spPr bwMode="auto">
          <a:xfrm>
            <a:off x="1000125" y="1571625"/>
            <a:ext cx="6929438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>
                <a:latin typeface="Constantia" pitchFamily="18" charset="0"/>
              </a:rPr>
              <a:t>Инновационная среда</a:t>
            </a:r>
            <a:r>
              <a:rPr lang="ru-RU" sz="2800">
                <a:latin typeface="Constantia" pitchFamily="18" charset="0"/>
              </a:rPr>
              <a:t> – среда возникновения новшеств, их ускоренного усвоения и применения на практике (окружение, где происходит инновационный процесс).</a:t>
            </a:r>
          </a:p>
        </p:txBody>
      </p:sp>
      <p:pic>
        <p:nvPicPr>
          <p:cNvPr id="50178" name="Picture 7" descr="C:\Users\EKnyazeva\Desktop\Презентации 2012 год\картинки для презентации\1_group_studen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88" y="4286250"/>
            <a:ext cx="2749550" cy="197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636588"/>
          </a:xfrm>
        </p:spPr>
        <p:txBody>
          <a:bodyPr/>
          <a:lstStyle/>
          <a:p>
            <a:pPr algn="ctr"/>
            <a:r>
              <a:rPr lang="ru-RU" sz="3600" b="1" smtClean="0">
                <a:latin typeface="Times New Roman" pitchFamily="18" charset="0"/>
              </a:rPr>
              <a:t>Список рекомендованной литературы</a:t>
            </a:r>
          </a:p>
        </p:txBody>
      </p:sp>
      <p:sp>
        <p:nvSpPr>
          <p:cNvPr id="51202" name="Rectangle 3"/>
          <p:cNvSpPr>
            <a:spLocks noGrp="1"/>
          </p:cNvSpPr>
          <p:nvPr>
            <p:ph type="body" idx="1"/>
          </p:nvPr>
        </p:nvSpPr>
        <p:spPr>
          <a:xfrm>
            <a:off x="323850" y="1341438"/>
            <a:ext cx="8424863" cy="4767262"/>
          </a:xfrm>
        </p:spPr>
        <p:txBody>
          <a:bodyPr/>
          <a:lstStyle/>
          <a:p>
            <a:pPr marL="495300" indent="-495300" algn="just">
              <a:lnSpc>
                <a:spcPct val="80000"/>
              </a:lnSpc>
            </a:pPr>
            <a:r>
              <a:rPr lang="ru-RU" sz="2200" smtClean="0"/>
              <a:t>Кларин М.В. Инновации в мировой педагогике: обучение на основе исследования, игры и дискуссии. (Анализ зарубежного опыта) – Рига: НПЦ «Эксперимент», 1995. – 176 с.</a:t>
            </a:r>
          </a:p>
          <a:p>
            <a:pPr marL="495300" indent="-495300" algn="just">
              <a:lnSpc>
                <a:spcPct val="80000"/>
              </a:lnSpc>
            </a:pPr>
            <a:r>
              <a:rPr lang="ru-RU" sz="2200" smtClean="0"/>
              <a:t>Поляков С.Д. Педагогическая инноватика: от идеи до практики М.: Центр Педагогический поиск, 2007. - 176 с.</a:t>
            </a:r>
          </a:p>
          <a:p>
            <a:pPr marL="495300" indent="-495300" algn="just">
              <a:lnSpc>
                <a:spcPct val="80000"/>
              </a:lnSpc>
            </a:pPr>
            <a:r>
              <a:rPr lang="ru-RU" sz="2200" smtClean="0"/>
              <a:t>Сластенин И.А., Подымова Л.С. Педагогика: инновационная деятельность, М.:ИЧП «Издательство Магистр»,2007, 224 с.</a:t>
            </a:r>
          </a:p>
          <a:p>
            <a:pPr marL="495300" indent="-495300" algn="just">
              <a:lnSpc>
                <a:spcPct val="80000"/>
              </a:lnSpc>
            </a:pPr>
            <a:r>
              <a:rPr lang="ru-RU" sz="2200" smtClean="0"/>
              <a:t>Фыркун И.И. Методическая инноватика: научно-методическое пособие. Минск: БГПУ,1996. –152 с.</a:t>
            </a:r>
          </a:p>
          <a:p>
            <a:pPr marL="495300" indent="-495300" algn="just">
              <a:lnSpc>
                <a:spcPct val="80000"/>
              </a:lnSpc>
            </a:pPr>
            <a:r>
              <a:rPr lang="ru-RU" sz="2200" smtClean="0"/>
              <a:t>Хуторской А.В. Педагогическая инноватика: учеб. пособие для студ. высш. учеб. заведений. – М.: Издательский центр «Академия», 2008. – 256 с.</a:t>
            </a:r>
          </a:p>
          <a:p>
            <a:pPr marL="495300" indent="-495300" algn="just">
              <a:lnSpc>
                <a:spcPct val="80000"/>
              </a:lnSpc>
            </a:pPr>
            <a:r>
              <a:rPr lang="ru-RU" sz="2200" smtClean="0"/>
              <a:t>Ясвин В.А. Образовательная среда: от моделирования к проектированию — М.: Смысл, 2001. — 365 с.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785813" y="857250"/>
            <a:ext cx="7500937" cy="1785938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FF00"/>
                </a:solidFill>
              </a:rPr>
              <a:t>Методология Федерального  государственного образовательного  стандарта</a:t>
            </a:r>
          </a:p>
        </p:txBody>
      </p:sp>
      <p:sp>
        <p:nvSpPr>
          <p:cNvPr id="5" name="12-конечная звезда 4"/>
          <p:cNvSpPr/>
          <p:nvPr/>
        </p:nvSpPr>
        <p:spPr>
          <a:xfrm>
            <a:off x="1928813" y="2714625"/>
            <a:ext cx="5286375" cy="3571875"/>
          </a:xfrm>
          <a:prstGeom prst="star12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Социокультурная</a:t>
            </a: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образовательная среда школы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Box 6"/>
          <p:cNvSpPr txBox="1">
            <a:spLocks noChangeArrowheads="1"/>
          </p:cNvSpPr>
          <p:nvPr/>
        </p:nvSpPr>
        <p:spPr bwMode="auto">
          <a:xfrm>
            <a:off x="714375" y="857250"/>
            <a:ext cx="8086725" cy="440055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5302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7030A0"/>
                </a:solidFill>
                <a:latin typeface="Cambria" pitchFamily="18" charset="0"/>
              </a:rPr>
              <a:t>Среда</a:t>
            </a:r>
            <a:r>
              <a:rPr lang="ru-RU" sz="2800" b="1" dirty="0">
                <a:latin typeface="Cambria" pitchFamily="18" charset="0"/>
              </a:rPr>
              <a:t> – совокупность элементов, составляющих при сложении пространство и условия жизни человека.</a:t>
            </a:r>
          </a:p>
          <a:p>
            <a:pPr indent="530225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atin typeface="Cambria" pitchFamily="18" charset="0"/>
            </a:endParaRPr>
          </a:p>
          <a:p>
            <a:pPr indent="5302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7030A0"/>
                </a:solidFill>
                <a:latin typeface="Cambria" pitchFamily="18" charset="0"/>
              </a:rPr>
              <a:t>Образовательная среда </a:t>
            </a:r>
            <a:r>
              <a:rPr lang="ru-RU" sz="2800" b="1" dirty="0">
                <a:latin typeface="Cambria" pitchFamily="18" charset="0"/>
              </a:rPr>
              <a:t>– совокупность социальных, культурных, а также специально организованных психолого-педагогических условий, в результате взаимодействия которых с индивидом происходит развитие личности.</a:t>
            </a:r>
          </a:p>
        </p:txBody>
      </p:sp>
      <p:pic>
        <p:nvPicPr>
          <p:cNvPr id="18434" name="Picture 7" descr="C:\Users\EKnyazeva\Desktop\Презентации 2012 год\картинки для презентации\1_group_studen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50" y="5229225"/>
            <a:ext cx="2749550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Box 6"/>
          <p:cNvSpPr txBox="1">
            <a:spLocks noChangeArrowheads="1"/>
          </p:cNvSpPr>
          <p:nvPr/>
        </p:nvSpPr>
        <p:spPr bwMode="auto">
          <a:xfrm>
            <a:off x="714375" y="857250"/>
            <a:ext cx="8086725" cy="434022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5302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Cambria" pitchFamily="18" charset="0"/>
              </a:rPr>
              <a:t>Образовательная среда школы не является универсальной</a:t>
            </a:r>
          </a:p>
          <a:p>
            <a:pPr indent="530225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latin typeface="Cambria" pitchFamily="18" charset="0"/>
            </a:endParaRPr>
          </a:p>
          <a:p>
            <a:pPr indent="5302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atin typeface="Cambria" pitchFamily="18" charset="0"/>
              </a:rPr>
              <a:t>Современные исследователи при изучении образовательной среды, применяя теорию систем и синергетический подход, подчеркивают, что человек рассматривается как сложная, открытая, саморазвивающаяся система (В.Г. Афанасьев, Т. </a:t>
            </a:r>
            <a:r>
              <a:rPr lang="ru-RU" sz="2800" b="1" i="1" dirty="0" err="1">
                <a:latin typeface="Cambria" pitchFamily="18" charset="0"/>
              </a:rPr>
              <a:t>Парсонс</a:t>
            </a:r>
            <a:r>
              <a:rPr lang="ru-RU" sz="2800" b="1" i="1" dirty="0">
                <a:latin typeface="Cambria" pitchFamily="18" charset="0"/>
              </a:rPr>
              <a:t>, В.П. Казначеев и др.) </a:t>
            </a:r>
          </a:p>
        </p:txBody>
      </p:sp>
      <p:pic>
        <p:nvPicPr>
          <p:cNvPr id="20482" name="Picture 7" descr="C:\Users\EKnyazeva\Desktop\Презентации 2012 год\картинки для презентации\1_group_student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88" y="5072063"/>
            <a:ext cx="2678112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Box 6"/>
          <p:cNvSpPr txBox="1">
            <a:spLocks noChangeArrowheads="1"/>
          </p:cNvSpPr>
          <p:nvPr/>
        </p:nvSpPr>
        <p:spPr bwMode="auto">
          <a:xfrm>
            <a:off x="1143000" y="857250"/>
            <a:ext cx="7658100" cy="317023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err="1">
                <a:solidFill>
                  <a:srgbClr val="000099"/>
                </a:solidFill>
                <a:latin typeface="Cambria" pitchFamily="18" charset="0"/>
              </a:rPr>
              <a:t>Социокультурная</a:t>
            </a:r>
            <a:r>
              <a:rPr lang="ru-RU" sz="4000" b="1" dirty="0">
                <a:solidFill>
                  <a:srgbClr val="000099"/>
                </a:solidFill>
                <a:latin typeface="Cambria" pitchFamily="18" charset="0"/>
              </a:rPr>
              <a:t> образовательная среда школы </a:t>
            </a:r>
            <a:r>
              <a:rPr lang="ru-RU" sz="4000" b="1" dirty="0">
                <a:solidFill>
                  <a:srgbClr val="FF0000"/>
                </a:solidFill>
                <a:latin typeface="Cambria" pitchFamily="18" charset="0"/>
              </a:rPr>
              <a:t>- основа  здоровой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ru-RU" sz="4000" b="1" dirty="0" err="1">
                <a:solidFill>
                  <a:srgbClr val="FF0000"/>
                </a:solidFill>
                <a:latin typeface="Cambria" pitchFamily="18" charset="0"/>
              </a:rPr>
              <a:t>социокультурной</a:t>
            </a:r>
            <a:r>
              <a:rPr lang="ru-RU" sz="4000" b="1" dirty="0">
                <a:solidFill>
                  <a:srgbClr val="FF0000"/>
                </a:solidFill>
                <a:latin typeface="Cambria" pitchFamily="18" charset="0"/>
              </a:rPr>
              <a:t> среды общества</a:t>
            </a:r>
          </a:p>
        </p:txBody>
      </p:sp>
      <p:pic>
        <p:nvPicPr>
          <p:cNvPr id="22530" name="Picture 7" descr="C:\Users\EKnyazeva\Desktop\Презентации 2012 год\картинки для презентации\1_group_student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4046538"/>
            <a:ext cx="4464050" cy="255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85788" y="857250"/>
            <a:ext cx="8558212" cy="842963"/>
          </a:xfrm>
          <a:solidFill>
            <a:schemeClr val="bg1"/>
          </a:solidFill>
        </p:spPr>
        <p:txBody>
          <a:bodyPr lIns="19800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7030A0"/>
                </a:solidFill>
                <a:latin typeface="Cambria" pitchFamily="18" charset="0"/>
              </a:rPr>
              <a:t>Принципы формирования </a:t>
            </a:r>
            <a:r>
              <a:rPr lang="ru-RU" sz="3200" b="1" dirty="0" err="1" smtClean="0">
                <a:solidFill>
                  <a:srgbClr val="7030A0"/>
                </a:solidFill>
                <a:latin typeface="Cambria" pitchFamily="18" charset="0"/>
              </a:rPr>
              <a:t>социокультурной</a:t>
            </a:r>
            <a:r>
              <a:rPr lang="ru-RU" sz="3200" b="1" dirty="0" smtClean="0">
                <a:solidFill>
                  <a:srgbClr val="7030A0"/>
                </a:solidFill>
                <a:latin typeface="Cambria" pitchFamily="18" charset="0"/>
              </a:rPr>
              <a:t>  </a:t>
            </a:r>
            <a:br>
              <a:rPr lang="ru-RU" sz="3200" b="1" dirty="0" smtClean="0">
                <a:solidFill>
                  <a:srgbClr val="7030A0"/>
                </a:solidFill>
                <a:latin typeface="Cambria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Cambria" pitchFamily="18" charset="0"/>
              </a:rPr>
              <a:t>образовательной среды (А.Г. </a:t>
            </a:r>
            <a:r>
              <a:rPr lang="ru-RU" sz="3200" b="1" dirty="0" err="1" smtClean="0">
                <a:solidFill>
                  <a:srgbClr val="7030A0"/>
                </a:solidFill>
                <a:latin typeface="Cambria" pitchFamily="18" charset="0"/>
              </a:rPr>
              <a:t>Асмолов</a:t>
            </a:r>
            <a:r>
              <a:rPr lang="ru-RU" sz="3200" b="1" dirty="0" smtClean="0">
                <a:solidFill>
                  <a:srgbClr val="7030A0"/>
                </a:solidFill>
                <a:latin typeface="Cambria" pitchFamily="18" charset="0"/>
              </a:rPr>
              <a:t>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357188" y="1928813"/>
            <a:ext cx="8358187" cy="4595812"/>
          </a:xfrm>
          <a:solidFill>
            <a:schemeClr val="bg1">
              <a:lumMod val="95000"/>
            </a:schemeClr>
          </a:solidFill>
        </p:spPr>
        <p:txBody>
          <a:bodyPr>
            <a:normAutofit lnSpcReduction="10000"/>
          </a:bodyPr>
          <a:lstStyle/>
          <a:p>
            <a:pPr marL="274320" indent="-274320" algn="ctr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Деятельность-образование-личность</a:t>
            </a:r>
          </a:p>
          <a:p>
            <a:pPr marL="274320" indent="-274320" algn="ctr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ru-RU" sz="21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3333FF"/>
              </a:buClr>
              <a:buFont typeface="Wingdings" pitchFamily="2" charset="2"/>
              <a:buChar char="q"/>
              <a:defRPr/>
            </a:pPr>
            <a:r>
              <a:rPr lang="ru-RU" sz="2400" b="1" dirty="0" smtClean="0">
                <a:solidFill>
                  <a:srgbClr val="000099"/>
                </a:solidFill>
                <a:latin typeface="Cambria" pitchFamily="18" charset="0"/>
              </a:rPr>
              <a:t>открытость, целостность, системность, взаимосвязь и взаимозависимость</a:t>
            </a:r>
            <a:r>
              <a:rPr lang="ru-RU" sz="2400" dirty="0" smtClean="0">
                <a:solidFill>
                  <a:srgbClr val="000099"/>
                </a:solidFill>
                <a:latin typeface="Cambria" pitchFamily="18" charset="0"/>
              </a:rPr>
              <a:t>  </a:t>
            </a:r>
            <a:r>
              <a:rPr lang="ru-RU" sz="2400" dirty="0" smtClean="0">
                <a:solidFill>
                  <a:srgbClr val="3333FF"/>
                </a:solidFill>
                <a:latin typeface="Cambria" pitchFamily="18" charset="0"/>
              </a:rPr>
              <a:t>всех элементов образовательной среды , имеющей единую </a:t>
            </a:r>
            <a:r>
              <a:rPr lang="ru-RU" sz="2400" dirty="0" err="1" smtClean="0">
                <a:solidFill>
                  <a:srgbClr val="3333FF"/>
                </a:solidFill>
                <a:latin typeface="Cambria" pitchFamily="18" charset="0"/>
              </a:rPr>
              <a:t>системно-деятельностную</a:t>
            </a:r>
            <a:r>
              <a:rPr lang="ru-RU" sz="2400" dirty="0" smtClean="0">
                <a:solidFill>
                  <a:srgbClr val="3333FF"/>
                </a:solidFill>
                <a:latin typeface="Cambria" pitchFamily="18" charset="0"/>
              </a:rPr>
              <a:t> методологическую основу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3333FF"/>
              </a:buClr>
              <a:buFontTx/>
              <a:buNone/>
              <a:defRPr/>
            </a:pPr>
            <a:r>
              <a:rPr lang="ru-RU" sz="2400" dirty="0" smtClean="0">
                <a:solidFill>
                  <a:srgbClr val="3333FF"/>
                </a:solidFill>
                <a:latin typeface="Cambria" pitchFamily="18" charset="0"/>
              </a:rPr>
              <a:t> 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3333FF"/>
              </a:buClr>
              <a:buFont typeface="Wingdings" pitchFamily="2" charset="2"/>
              <a:buChar char="q"/>
              <a:defRPr/>
            </a:pPr>
            <a:r>
              <a:rPr lang="ru-RU" sz="2400" b="1" dirty="0" smtClean="0">
                <a:solidFill>
                  <a:srgbClr val="000099"/>
                </a:solidFill>
                <a:latin typeface="Cambria" pitchFamily="18" charset="0"/>
              </a:rPr>
              <a:t> избыточность ресурсов,</a:t>
            </a:r>
            <a:r>
              <a:rPr lang="ru-RU" sz="2400" b="1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ru-RU" sz="2400" dirty="0" smtClean="0">
                <a:solidFill>
                  <a:srgbClr val="3333FF"/>
                </a:solidFill>
                <a:latin typeface="Cambria" pitchFamily="18" charset="0"/>
              </a:rPr>
              <a:t>обеспечивающая личностный выбор,  развитие индивидуальности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3333FF"/>
              </a:buClr>
              <a:buFontTx/>
              <a:buNone/>
              <a:defRPr/>
            </a:pPr>
            <a:endParaRPr lang="ru-RU" sz="2400" dirty="0" smtClean="0">
              <a:solidFill>
                <a:srgbClr val="3333FF"/>
              </a:solidFill>
              <a:latin typeface="Cambria" pitchFamily="18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3333FF"/>
              </a:buClr>
              <a:buFont typeface="Wingdings" pitchFamily="2" charset="2"/>
              <a:buChar char="q"/>
              <a:defRPr/>
            </a:pPr>
            <a:r>
              <a:rPr lang="ru-RU" sz="2400" b="1" dirty="0" smtClean="0">
                <a:solidFill>
                  <a:srgbClr val="000099"/>
                </a:solidFill>
                <a:latin typeface="Cambria" pitchFamily="18" charset="0"/>
              </a:rPr>
              <a:t>функциональное  разнообразие   элементов среды, </a:t>
            </a:r>
            <a:r>
              <a:rPr lang="ru-RU" sz="2400" dirty="0" smtClean="0">
                <a:solidFill>
                  <a:srgbClr val="3333FF"/>
                </a:solidFill>
                <a:latin typeface="Cambria" pitchFamily="18" charset="0"/>
              </a:rPr>
              <a:t>обеспечивающее освоение различных видов деятельности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3333FF"/>
              </a:buClr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rgbClr val="3333FF"/>
              </a:solidFill>
              <a:latin typeface="Cambria" pitchFamily="18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3333FF"/>
              </a:buClr>
              <a:buFont typeface="Wingdings" pitchFamily="2" charset="2"/>
              <a:buChar char="q"/>
              <a:defRPr/>
            </a:pPr>
            <a:r>
              <a:rPr lang="ru-RU" sz="2400" b="1" dirty="0" smtClean="0">
                <a:solidFill>
                  <a:srgbClr val="000099"/>
                </a:solidFill>
                <a:latin typeface="Cambria" pitchFamily="18" charset="0"/>
              </a:rPr>
              <a:t>формирование  самоидентификации  </a:t>
            </a:r>
            <a:r>
              <a:rPr lang="ru-RU" sz="2400" dirty="0" smtClean="0">
                <a:solidFill>
                  <a:srgbClr val="3333FF"/>
                </a:solidFill>
                <a:latin typeface="Cambria" pitchFamily="18" charset="0"/>
              </a:rPr>
              <a:t>личности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1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2-конечная звезда 2"/>
          <p:cNvSpPr/>
          <p:nvPr/>
        </p:nvSpPr>
        <p:spPr>
          <a:xfrm>
            <a:off x="2786063" y="571500"/>
            <a:ext cx="3500437" cy="2643188"/>
          </a:xfrm>
          <a:prstGeom prst="star1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>
                <a:solidFill>
                  <a:schemeClr val="tx1"/>
                </a:solidFill>
              </a:rPr>
              <a:t>Пространственно-семантический компонент</a:t>
            </a:r>
          </a:p>
        </p:txBody>
      </p:sp>
      <p:sp>
        <p:nvSpPr>
          <p:cNvPr id="4" name="12-конечная звезда 3"/>
          <p:cNvSpPr/>
          <p:nvPr/>
        </p:nvSpPr>
        <p:spPr>
          <a:xfrm>
            <a:off x="571500" y="3643313"/>
            <a:ext cx="3214688" cy="2786062"/>
          </a:xfrm>
          <a:prstGeom prst="star12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dirty="0"/>
              <a:t>Содержательно-методический компонент</a:t>
            </a:r>
          </a:p>
        </p:txBody>
      </p:sp>
      <p:sp>
        <p:nvSpPr>
          <p:cNvPr id="5" name="12-конечная звезда 4"/>
          <p:cNvSpPr/>
          <p:nvPr/>
        </p:nvSpPr>
        <p:spPr>
          <a:xfrm>
            <a:off x="5429250" y="3500438"/>
            <a:ext cx="3214688" cy="2928937"/>
          </a:xfrm>
          <a:prstGeom prst="star12">
            <a:avLst/>
          </a:prstGeom>
          <a:solidFill>
            <a:srgbClr val="B61A8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Коммуникативно-организационный компонент</a:t>
            </a:r>
          </a:p>
        </p:txBody>
      </p:sp>
      <p:sp>
        <p:nvSpPr>
          <p:cNvPr id="6" name="16-конечная звезда 5"/>
          <p:cNvSpPr/>
          <p:nvPr/>
        </p:nvSpPr>
        <p:spPr>
          <a:xfrm>
            <a:off x="2428875" y="2643188"/>
            <a:ext cx="4500563" cy="2357437"/>
          </a:xfrm>
          <a:prstGeom prst="star1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FF00"/>
                </a:solidFill>
              </a:rPr>
              <a:t>Структура образовательной среды школы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Городская">
    <a:dk1>
      <a:sysClr val="windowText" lastClr="000000"/>
    </a:dk1>
    <a:lt1>
      <a:sysClr val="window" lastClr="FFFFFF"/>
    </a:lt1>
    <a:dk2>
      <a:srgbClr val="424456"/>
    </a:dk2>
    <a:lt2>
      <a:srgbClr val="DEDEDE"/>
    </a:lt2>
    <a:accent1>
      <a:srgbClr val="53548A"/>
    </a:accent1>
    <a:accent2>
      <a:srgbClr val="438086"/>
    </a:accent2>
    <a:accent3>
      <a:srgbClr val="A04DA3"/>
    </a:accent3>
    <a:accent4>
      <a:srgbClr val="C4652D"/>
    </a:accent4>
    <a:accent5>
      <a:srgbClr val="8B5D3D"/>
    </a:accent5>
    <a:accent6>
      <a:srgbClr val="5C92B5"/>
    </a:accent6>
    <a:hlink>
      <a:srgbClr val="67AFBD"/>
    </a:hlink>
    <a:folHlink>
      <a:srgbClr val="C2A874"/>
    </a:folHlink>
  </a:clrScheme>
</a:themeOverride>
</file>

<file path=ppt/theme/themeOverride2.xml><?xml version="1.0" encoding="utf-8"?>
<a:themeOverride xmlns:a="http://schemas.openxmlformats.org/drawingml/2006/main">
  <a:clrScheme name="Городская">
    <a:dk1>
      <a:sysClr val="windowText" lastClr="000000"/>
    </a:dk1>
    <a:lt1>
      <a:sysClr val="window" lastClr="FFFFFF"/>
    </a:lt1>
    <a:dk2>
      <a:srgbClr val="424456"/>
    </a:dk2>
    <a:lt2>
      <a:srgbClr val="DEDEDE"/>
    </a:lt2>
    <a:accent1>
      <a:srgbClr val="53548A"/>
    </a:accent1>
    <a:accent2>
      <a:srgbClr val="438086"/>
    </a:accent2>
    <a:accent3>
      <a:srgbClr val="A04DA3"/>
    </a:accent3>
    <a:accent4>
      <a:srgbClr val="C4652D"/>
    </a:accent4>
    <a:accent5>
      <a:srgbClr val="8B5D3D"/>
    </a:accent5>
    <a:accent6>
      <a:srgbClr val="5C92B5"/>
    </a:accent6>
    <a:hlink>
      <a:srgbClr val="67AFBD"/>
    </a:hlink>
    <a:folHlink>
      <a:srgbClr val="C2A87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1275</TotalTime>
  <Words>1515</Words>
  <PresentationFormat>Экран (4:3)</PresentationFormat>
  <Paragraphs>268</Paragraphs>
  <Slides>34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Принципы формирования социокультурной   образовательной среды (А.Г. Асмолов)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Классификация  инноваций</vt:lpstr>
      <vt:lpstr>Классификация  инноваций</vt:lpstr>
      <vt:lpstr>Этапы развития инноваций</vt:lpstr>
      <vt:lpstr>  </vt:lpstr>
      <vt:lpstr>Слайд 21</vt:lpstr>
      <vt:lpstr>Слайд 22</vt:lpstr>
      <vt:lpstr>Слайд 23</vt:lpstr>
      <vt:lpstr>Слайд 24</vt:lpstr>
      <vt:lpstr>Слайд 25</vt:lpstr>
      <vt:lpstr> </vt:lpstr>
      <vt:lpstr>                        Построение системы координат</vt:lpstr>
      <vt:lpstr>Диагностические вопросы</vt:lpstr>
      <vt:lpstr>Диагностические вопросы</vt:lpstr>
      <vt:lpstr>                        Построение системы координат</vt:lpstr>
      <vt:lpstr>Слайд 31</vt:lpstr>
      <vt:lpstr>Слайд 32</vt:lpstr>
      <vt:lpstr>Слайд 33</vt:lpstr>
      <vt:lpstr>Список рекомендованной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pirojkova_o_b</cp:lastModifiedBy>
  <cp:revision>137</cp:revision>
  <dcterms:modified xsi:type="dcterms:W3CDTF">2015-02-25T08:14:16Z</dcterms:modified>
</cp:coreProperties>
</file>